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575" r:id="rId1"/>
  </p:sldMasterIdLst>
  <p:notesMasterIdLst>
    <p:notesMasterId r:id="rId12"/>
  </p:notesMasterIdLst>
  <p:handoutMasterIdLst>
    <p:handoutMasterId r:id="rId13"/>
  </p:handoutMasterIdLst>
  <p:sldIdLst>
    <p:sldId id="339" r:id="rId2"/>
    <p:sldId id="340" r:id="rId3"/>
    <p:sldId id="310" r:id="rId4"/>
    <p:sldId id="333" r:id="rId5"/>
    <p:sldId id="341" r:id="rId6"/>
    <p:sldId id="342" r:id="rId7"/>
    <p:sldId id="337" r:id="rId8"/>
    <p:sldId id="319" r:id="rId9"/>
    <p:sldId id="338" r:id="rId10"/>
    <p:sldId id="305" r:id="rId11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острикова Елена Анатольевна" initials="БЕА" lastIdx="0" clrIdx="0">
    <p:extLst>
      <p:ext uri="{19B8F6BF-5375-455C-9EA6-DF929625EA0E}">
        <p15:presenceInfo xmlns:p15="http://schemas.microsoft.com/office/powerpoint/2012/main" xmlns="" userId="S-1-5-21-4252796151-2055970554-428867027-1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3399"/>
    <a:srgbClr val="EB2546"/>
    <a:srgbClr val="C5FFFF"/>
    <a:srgbClr val="23961A"/>
    <a:srgbClr val="008000"/>
    <a:srgbClr val="66FFFF"/>
    <a:srgbClr val="E5F41C"/>
    <a:srgbClr val="003F3E"/>
    <a:srgbClr val="00C5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67" autoAdjust="0"/>
    <p:restoredTop sz="94131" autoAdjust="0"/>
  </p:normalViewPr>
  <p:slideViewPr>
    <p:cSldViewPr>
      <p:cViewPr varScale="1">
        <p:scale>
          <a:sx n="69" d="100"/>
          <a:sy n="69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181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/>
              <a:t>
</a:t>
            </a:r>
          </a:p>
        </c:rich>
      </c:tx>
      <c:layout>
        <c:manualLayout>
          <c:xMode val="edge"/>
          <c:yMode val="edge"/>
          <c:x val="0.5184534577805876"/>
          <c:y val="4.1935538057742805E-2"/>
        </c:manualLayout>
      </c:layout>
      <c:spPr>
        <a:noFill/>
        <a:ln w="37539">
          <a:noFill/>
        </a:ln>
      </c:spPr>
    </c:title>
    <c:view3D>
      <c:rotY val="180"/>
      <c:perspective val="0"/>
    </c:view3D>
    <c:plotArea>
      <c:layout>
        <c:manualLayout>
          <c:layoutTarget val="inner"/>
          <c:xMode val="edge"/>
          <c:yMode val="edge"/>
          <c:x val="0.15742016700812417"/>
          <c:y val="0.20525159580755339"/>
          <c:w val="0.60247708589599858"/>
          <c:h val="0.43668394917632486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0000"/>
            </a:solidFill>
            <a:ln w="18768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3366FF"/>
              </a:solidFill>
              <a:ln w="18768">
                <a:solidFill>
                  <a:srgbClr val="000000"/>
                </a:solidFill>
                <a:prstDash val="solid"/>
              </a:ln>
            </c:spPr>
          </c:dPt>
          <c:dPt>
            <c:idx val="1"/>
            <c:spPr>
              <a:gradFill rotWithShape="0">
                <a:gsLst>
                  <a:gs pos="0">
                    <a:srgbClr val="FF00FF"/>
                  </a:gs>
                  <a:gs pos="100000">
                    <a:srgbClr val="CC99FF"/>
                  </a:gs>
                </a:gsLst>
                <a:lin ang="5400000" scaled="1"/>
              </a:gradFill>
              <a:ln w="18768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gradFill rotWithShape="0">
                <a:gsLst>
                  <a:gs pos="0">
                    <a:srgbClr val="00FF00"/>
                  </a:gs>
                  <a:gs pos="100000">
                    <a:srgbClr val="99CC00"/>
                  </a:gs>
                </a:gsLst>
                <a:lin ang="5400000" scaled="1"/>
              </a:gradFill>
              <a:ln w="18768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gradFill rotWithShape="0">
                <a:gsLst>
                  <a:gs pos="0">
                    <a:srgbClr val="33CCCC"/>
                  </a:gs>
                  <a:gs pos="100000">
                    <a:srgbClr val="00FFFF"/>
                  </a:gs>
                </a:gsLst>
                <a:lin ang="5400000" scaled="1"/>
              </a:gradFill>
              <a:ln w="18768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5945058391138631E-2"/>
                  <c:y val="0.12909784683141123"/>
                </c:manualLayout>
              </c:layout>
              <c:tx>
                <c:rich>
                  <a:bodyPr/>
                  <a:lstStyle/>
                  <a:p>
                    <a:pPr>
                      <a:defRPr sz="140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Налог на прибыль, доходы </a:t>
                    </a:r>
                    <a:r>
                      <a:rPr lang="ru-RU" dirty="0" smtClean="0"/>
                      <a:t>2,5%</a:t>
                    </a:r>
                    <a:endParaRPr lang="ru-RU" dirty="0"/>
                  </a:p>
                </c:rich>
              </c:tx>
              <c:spPr>
                <a:noFill/>
                <a:ln w="37539">
                  <a:noFill/>
                </a:ln>
              </c:spPr>
              <c:dLblPos val="bestFit"/>
            </c:dLbl>
            <c:dLbl>
              <c:idx val="1"/>
              <c:layout>
                <c:manualLayout>
                  <c:x val="0.3779894771433398"/>
                  <c:y val="-0.40352607676597285"/>
                </c:manualLayout>
              </c:layout>
              <c:tx>
                <c:rich>
                  <a:bodyPr/>
                  <a:lstStyle/>
                  <a:p>
                    <a:pPr>
                      <a:defRPr sz="140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 smtClean="0"/>
                      <a:t>Безвозмездные поступления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54,6%</a:t>
                    </a:r>
                    <a:endParaRPr lang="ru-RU" dirty="0"/>
                  </a:p>
                </c:rich>
              </c:tx>
              <c:spPr>
                <a:noFill/>
                <a:ln w="37539">
                  <a:noFill/>
                </a:ln>
              </c:spPr>
              <c:dLblPos val="bestFit"/>
            </c:dLbl>
            <c:dLbl>
              <c:idx val="2"/>
              <c:layout>
                <c:manualLayout>
                  <c:x val="-0.25822287257059912"/>
                  <c:y val="0.4702822928889111"/>
                </c:manualLayout>
              </c:layout>
              <c:tx>
                <c:rich>
                  <a:bodyPr/>
                  <a:lstStyle/>
                  <a:p>
                    <a:pPr>
                      <a:defRPr sz="140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 smtClean="0"/>
                      <a:t>Инициативные платежи 2,5</a:t>
                    </a:r>
                    <a:endParaRPr lang="ru-RU" dirty="0"/>
                  </a:p>
                </c:rich>
              </c:tx>
              <c:spPr>
                <a:noFill/>
                <a:ln w="37539">
                  <a:noFill/>
                </a:ln>
              </c:spPr>
              <c:dLblPos val="bestFit"/>
            </c:dLbl>
            <c:dLbl>
              <c:idx val="3"/>
              <c:layout>
                <c:manualLayout>
                  <c:x val="-0.42301996457106511"/>
                  <c:y val="-3.5399972241453241E-2"/>
                </c:manualLayout>
              </c:layout>
              <c:tx>
                <c:rich>
                  <a:bodyPr/>
                  <a:lstStyle/>
                  <a:p>
                    <a:pPr>
                      <a:defRPr sz="140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 smtClean="0"/>
                      <a:t>Налог на имущество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38%</a:t>
                    </a:r>
                    <a:endParaRPr lang="ru-RU" dirty="0"/>
                  </a:p>
                </c:rich>
              </c:tx>
              <c:spPr>
                <a:noFill/>
                <a:ln w="37539">
                  <a:noFill/>
                </a:ln>
              </c:spPr>
              <c:dLblPos val="bestFit"/>
            </c:dLbl>
            <c:dLbl>
              <c:idx val="4"/>
              <c:layout>
                <c:manualLayout>
                  <c:xMode val="edge"/>
                  <c:yMode val="edge"/>
                  <c:x val="0.75746924428822493"/>
                  <c:y val="0.72580645161290325"/>
                </c:manualLayout>
              </c:layout>
              <c:tx>
                <c:rich>
                  <a:bodyPr/>
                  <a:lstStyle/>
                  <a:p>
                    <a:pPr>
                      <a:defRPr sz="1394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t>
Безвозмездные поступления 
19,2%</a:t>
                    </a:r>
                  </a:p>
                </c:rich>
              </c:tx>
              <c:numFmt formatCode="0%" sourceLinked="0"/>
              <c:spPr>
                <a:noFill/>
                <a:ln w="37539">
                  <a:noFill/>
                </a:ln>
              </c:spPr>
              <c:dLblPos val="bestFit"/>
            </c:dLbl>
            <c:dLbl>
              <c:idx val="5"/>
              <c:layout>
                <c:manualLayout>
                  <c:xMode val="edge"/>
                  <c:yMode val="edge"/>
                  <c:x val="0.36203866432337534"/>
                  <c:y val="0.52258064516128855"/>
                </c:manualLayout>
              </c:layout>
              <c:tx>
                <c:rich>
                  <a:bodyPr/>
                  <a:lstStyle/>
                  <a:p>
                    <a:pPr>
                      <a:defRPr sz="625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t>Неналоговые
44,8%</a:t>
                    </a:r>
                  </a:p>
                </c:rich>
              </c:tx>
              <c:numFmt formatCode="0%" sourceLinked="0"/>
              <c:spPr>
                <a:noFill/>
                <a:ln w="37539">
                  <a:noFill/>
                </a:ln>
              </c:spPr>
              <c:dLblPos val="bestFit"/>
            </c:dLbl>
            <c:numFmt formatCode="0%" sourceLinked="0"/>
            <c:spPr>
              <a:noFill/>
              <a:ln w="37539">
                <a:noFill/>
              </a:ln>
            </c:spPr>
            <c:txPr>
              <a:bodyPr/>
              <a:lstStyle/>
              <a:p>
                <a:pPr>
                  <a:defRPr sz="1404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CatName val="1"/>
            <c:showSerName val="1"/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Налоги на прибыль, доходы </c:v>
                </c:pt>
                <c:pt idx="1">
                  <c:v>Налоги на имущество</c:v>
                </c:pt>
                <c:pt idx="2">
                  <c:v>Безвозмездные поступления</c:v>
                </c:pt>
                <c:pt idx="3">
                  <c:v>инициативные платежи</c:v>
                </c:pt>
              </c:strCache>
            </c:strRef>
          </c:cat>
          <c:val>
            <c:numRef>
              <c:f>Sheet1!$B$2:$E$2</c:f>
              <c:numCache>
                <c:formatCode>#,##0.0;[Red]#,##0.0</c:formatCode>
                <c:ptCount val="4"/>
                <c:pt idx="0">
                  <c:v>2.5</c:v>
                </c:pt>
                <c:pt idx="1">
                  <c:v>38</c:v>
                </c:pt>
                <c:pt idx="2">
                  <c:v>54.59</c:v>
                </c:pt>
                <c:pt idx="3" formatCode="General">
                  <c:v>2.5</c:v>
                </c:pt>
              </c:numCache>
            </c:numRef>
          </c:val>
        </c:ser>
      </c:pie3DChart>
      <c:spPr>
        <a:noFill/>
        <a:ln w="2538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74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0.48347</cdr:x>
      <cdr:y>0.60885</cdr:y>
    </cdr:from>
    <cdr:to>
      <cdr:x>0.57972</cdr:x>
      <cdr:y>0.75596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16200000" flipV="1">
          <a:off x="3982994" y="2920948"/>
          <a:ext cx="714380" cy="78581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0.44847</cdr:x>
      <cdr:y>0.15281</cdr:y>
    </cdr:from>
    <cdr:to>
      <cdr:x>0.56046</cdr:x>
      <cdr:y>0.34111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>
          <a:off x="3661523" y="742089"/>
          <a:ext cx="914400" cy="91440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CE969AF-3E19-459B-8DF3-669F67BB718D}" type="datetimeFigureOut">
              <a:rPr lang="ru-RU"/>
              <a:pPr>
                <a:defRPr/>
              </a:pPr>
              <a:t>26.02.2025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C4BB4DC-1979-4ED2-B262-9A43A2B089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29895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0777B2-884B-4A97-90D5-E1FFFB8392F7}" type="datetimeFigureOut">
              <a:rPr lang="ru-RU"/>
              <a:pPr>
                <a:defRPr/>
              </a:pPr>
              <a:t>26.02.2025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21" tIns="45711" rIns="91421" bIns="45711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785D91D-B1F6-46DE-BB79-3BFC262075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844769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4069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0025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546428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420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9AA931E-360D-4DFF-B943-3447B8F100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08A452-E8CC-4F2F-89B9-51967858FA1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75810F-F009-4397-82C8-9BD7498FEB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EA7D6-E1C4-4BD8-8BDE-811C87190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23593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3E755-51C7-4424-A70F-7AE241F5B3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37066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-838200" y="990600"/>
            <a:ext cx="914400" cy="91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60D76-C6E7-4D6F-A473-58A17AC2F5E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9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6CC180-0261-41F3-850A-949A344498B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29E6686-AB28-4E2B-A233-85F6E5FE2D7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D423CFD1-8E02-4787-90AC-0D353CD692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808D1EA1-6EBD-4189-95A2-4EE4C460CBF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7B2A658-A556-4510-B282-5F042E2BD61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7749FB-ECDE-490C-B29A-4D30423B0C3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025342E-BE8E-48C5-903A-818C2F13511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43186CD-4C35-48AF-B461-0F9DA519772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1528DE1C-B5BD-4C06-9D4A-E1F3461851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  <p:sldLayoutId id="2147485587" r:id="rId12"/>
    <p:sldLayoutId id="2147485588" r:id="rId13"/>
    <p:sldLayoutId id="2147485589" r:id="rId14"/>
    <p:sldLayoutId id="2147485211" r:id="rId15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dm_chegss@rambler.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077200" cy="912812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Администрация Щеголянского сельсовета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5214950"/>
            <a:ext cx="8642350" cy="1022350"/>
          </a:xfrm>
          <a:solidFill>
            <a:schemeClr val="accent2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Бюджет для граждан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проекту исполнения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местного бюджета за 2023год</a:t>
            </a:r>
          </a:p>
        </p:txBody>
      </p:sp>
      <p:pic>
        <p:nvPicPr>
          <p:cNvPr id="8196" name="Picture 9" descr="i (1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1500199"/>
            <a:ext cx="5643562" cy="357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485188" cy="61436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Book Antiqua" pitchFamily="18" charset="0"/>
              </a:rPr>
              <a:t>Проект исполнения </a:t>
            </a:r>
            <a:r>
              <a:rPr lang="ru-RU" sz="2400" b="1" i="1" dirty="0" smtClean="0">
                <a:latin typeface="Book Antiqua" pitchFamily="18" charset="0"/>
              </a:rPr>
              <a:t>«Бюджета для граждан» за 2023 год  подготовлен Администрацией Щеголянского сельсовета Беловского района Курской области И надеемся, что представленная информация оказалась для Вас полезной и интересной. Свои вопросы и предложения Вы можете направить в Администрацию Щеголянского сельсовета Беловского района Курской области: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по телефону: +7(471)49 2 12 99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адрес:307922, Курская область Беловский район с. Щеголек ул. Митинка д.10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электронный почта</a:t>
            </a:r>
            <a:r>
              <a:rPr lang="en-US" sz="2400" b="1" i="1" dirty="0" err="1" smtClean="0">
                <a:latin typeface="Arial" pitchFamily="34" charset="0"/>
                <a:cs typeface="Arial" pitchFamily="34" charset="0"/>
                <a:hlinkClick r:id="rId3"/>
              </a:rPr>
              <a:t>adm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  <a:hlinkClick r:id="rId3"/>
              </a:rPr>
              <a:t> chegss@rambler.ru</a:t>
            </a:r>
            <a:r>
              <a:rPr lang="ru-RU" sz="2400" b="1" i="1" dirty="0" smtClean="0">
                <a:latin typeface="Book Antiqua" pitchFamily="18" charset="0"/>
              </a:rPr>
              <a:t/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Режим работы: Понедельник - пятница с 9.00 до 18.00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перерыв с 12.00 до 14.00;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Суббота, воскресенье - выходные дни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100" b="1" dirty="0"/>
              <a:t/>
            </a:r>
            <a:br>
              <a:rPr lang="ru-RU" sz="2100" b="1" dirty="0"/>
            </a:br>
            <a:endParaRPr lang="ru-RU" sz="2100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900" b="0" dirty="0" smtClean="0">
                <a:solidFill>
                  <a:srgbClr val="CC0000"/>
                </a:solidFill>
              </a:rPr>
              <a:t>Что такое бюджет?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FFFF"/>
                </a:solidFill>
              </a:rPr>
              <a:t>Бюджет </a:t>
            </a:r>
            <a:r>
              <a:rPr lang="ru-RU" sz="2000" dirty="0" smtClean="0">
                <a:solidFill>
                  <a:srgbClr val="00FFFF"/>
                </a:solidFill>
              </a:rPr>
              <a:t>–</a:t>
            </a:r>
            <a:r>
              <a:rPr lang="ru-RU" sz="2000" b="1" dirty="0" smtClean="0">
                <a:solidFill>
                  <a:srgbClr val="00FFFF"/>
                </a:solidFill>
              </a:rPr>
              <a:t> </a:t>
            </a:r>
            <a:r>
              <a:rPr lang="ru-RU" sz="2000" dirty="0" smtClean="0">
                <a:solidFill>
                  <a:srgbClr val="00FFFF"/>
                </a:solidFill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sz="2000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FFFF"/>
                </a:solidFill>
              </a:rPr>
              <a:t>Доходы бюджета</a:t>
            </a:r>
            <a:r>
              <a:rPr lang="ru-RU" sz="2000" dirty="0" smtClean="0">
                <a:solidFill>
                  <a:srgbClr val="00FFFF"/>
                </a:solidFill>
              </a:rPr>
              <a:t> – поступающие в бюджет денежные средства (налоги юридических и физических лиц, штрафы, административные платежи и сборы, финансовая помощь).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FFFF"/>
                </a:solidFill>
              </a:rPr>
              <a:t>Расходы бюджета</a:t>
            </a:r>
            <a:r>
              <a:rPr lang="ru-RU" sz="2000" dirty="0" smtClean="0">
                <a:solidFill>
                  <a:srgbClr val="00FFFF"/>
                </a:solidFill>
              </a:rPr>
              <a:t> – выплачиваемые из бюджета денежные средства в соответствии с установленными полномочиями по расходным обязательствам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8929718" cy="368315"/>
          </a:xfrm>
          <a:effectLst>
            <a:glow rad="63500">
              <a:schemeClr val="accent1"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Проект исполнение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бюджета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Щеголянского сельсовета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района за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 год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				                                       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руб.)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9535599"/>
              </p:ext>
            </p:extLst>
          </p:nvPr>
        </p:nvGraphicFramePr>
        <p:xfrm>
          <a:off x="357157" y="2285991"/>
          <a:ext cx="8405771" cy="4321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120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68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86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595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402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2000" dirty="0"/>
                    </a:p>
                    <a:p>
                      <a:pPr marL="332740" algn="ctr">
                        <a:lnSpc>
                          <a:spcPct val="100000"/>
                        </a:lnSpc>
                      </a:pPr>
                      <a:r>
                        <a:rPr sz="2000" spc="-10" dirty="0"/>
                        <a:t>Показатели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spc="-20" dirty="0"/>
                        <a:t>План</a:t>
                      </a:r>
                      <a:endParaRPr sz="2000" dirty="0"/>
                    </a:p>
                    <a:p>
                      <a:pPr marL="93345" marR="85090" algn="ctr">
                        <a:lnSpc>
                          <a:spcPct val="100000"/>
                        </a:lnSpc>
                      </a:pPr>
                      <a:r>
                        <a:rPr sz="2000"/>
                        <a:t>в</a:t>
                      </a:r>
                      <a:r>
                        <a:rPr sz="2000" spc="-90"/>
                        <a:t> </a:t>
                      </a:r>
                      <a:r>
                        <a:rPr lang="ru-RU" sz="2000" dirty="0" smtClean="0"/>
                        <a:t>2023 </a:t>
                      </a:r>
                      <a:r>
                        <a:rPr sz="2000" dirty="0" err="1" smtClean="0"/>
                        <a:t>го</a:t>
                      </a:r>
                      <a:r>
                        <a:rPr lang="ru-RU" sz="2000" dirty="0" err="1" smtClean="0"/>
                        <a:t>д</a:t>
                      </a:r>
                      <a:r>
                        <a:rPr sz="2000" dirty="0" smtClean="0"/>
                        <a:t>у,</a:t>
                      </a:r>
                      <a:r>
                        <a:rPr sz="2000" spc="-20" dirty="0" smtClean="0"/>
                        <a:t> </a:t>
                      </a:r>
                      <a:r>
                        <a:rPr sz="2000" spc="-20" dirty="0"/>
                        <a:t>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ts val="2275"/>
                        </a:lnSpc>
                      </a:pPr>
                      <a:r>
                        <a:rPr sz="2000" spc="-10" dirty="0"/>
                        <a:t>Исполнено</a:t>
                      </a:r>
                      <a:endParaRPr sz="2000" dirty="0"/>
                    </a:p>
                    <a:p>
                      <a:pPr marL="389890" marR="210820" indent="-106680" algn="ctr">
                        <a:lnSpc>
                          <a:spcPct val="100000"/>
                        </a:lnSpc>
                      </a:pPr>
                      <a:r>
                        <a:rPr sz="2000"/>
                        <a:t>в</a:t>
                      </a:r>
                      <a:r>
                        <a:rPr sz="2000" spc="-10"/>
                        <a:t> </a:t>
                      </a:r>
                      <a:r>
                        <a:rPr sz="2000" smtClean="0"/>
                        <a:t>202</a:t>
                      </a:r>
                      <a:r>
                        <a:rPr lang="ru-RU" sz="2000" dirty="0" smtClean="0"/>
                        <a:t>3</a:t>
                      </a:r>
                      <a:r>
                        <a:rPr sz="2000" spc="-20" smtClean="0"/>
                        <a:t> </a:t>
                      </a:r>
                      <a:r>
                        <a:rPr sz="2000" spc="-65" dirty="0" err="1"/>
                        <a:t>году</a:t>
                      </a:r>
                      <a:r>
                        <a:rPr sz="2000" spc="-65" dirty="0" smtClean="0"/>
                        <a:t>,</a:t>
                      </a:r>
                      <a:r>
                        <a:rPr sz="2000" spc="-10" dirty="0" smtClean="0"/>
                        <a:t> </a:t>
                      </a:r>
                      <a:r>
                        <a:rPr sz="2000" spc="-20" dirty="0"/>
                        <a:t>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5155" marR="123189" indent="-485140"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2000" spc="-10" dirty="0"/>
                        <a:t>Исполнение </a:t>
                      </a:r>
                      <a:r>
                        <a:rPr sz="2000" spc="-25" dirty="0"/>
                        <a:t>(%)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6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367665" marR="354330" indent="14605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000" spc="-50" dirty="0"/>
                        <a:t>Доходы </a:t>
                      </a:r>
                      <a:r>
                        <a:rPr sz="2000" spc="-25" dirty="0"/>
                        <a:t>бюджета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dirty="0" smtClean="0"/>
                        <a:t>2 504 582,00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 smtClean="0"/>
                        <a:t>2 489 079,41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lang="ru-RU" sz="2000" dirty="0" smtClean="0"/>
                        <a:t>99,4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367665" marR="311785" indent="1047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000" spc="-40" dirty="0"/>
                        <a:t>Расходы </a:t>
                      </a:r>
                      <a:r>
                        <a:rPr sz="2000" spc="-10" dirty="0"/>
                        <a:t>бюджета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kumimoji="0"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4 877 624,58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 smtClean="0"/>
                        <a:t>4567042,26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lang="ru-RU" sz="2000" spc="-20" dirty="0" smtClean="0"/>
                        <a:t>93,6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210185" algn="ctr">
                        <a:lnSpc>
                          <a:spcPts val="2815"/>
                        </a:lnSpc>
                        <a:spcBef>
                          <a:spcPts val="320"/>
                        </a:spcBef>
                      </a:pPr>
                      <a:r>
                        <a:rPr sz="2000" dirty="0"/>
                        <a:t>Дефицит</a:t>
                      </a:r>
                      <a:r>
                        <a:rPr sz="2000" spc="55" dirty="0"/>
                        <a:t> </a:t>
                      </a:r>
                      <a:r>
                        <a:rPr sz="2000" spc="-30" baseline="1262" dirty="0"/>
                        <a:t>(-</a:t>
                      </a:r>
                      <a:r>
                        <a:rPr sz="2000" spc="-37" baseline="1262" dirty="0"/>
                        <a:t>)/</a:t>
                      </a:r>
                      <a:endParaRPr sz="2000" baseline="1262" dirty="0"/>
                    </a:p>
                    <a:p>
                      <a:pPr marL="247015" algn="ctr">
                        <a:lnSpc>
                          <a:spcPts val="2815"/>
                        </a:lnSpc>
                      </a:pPr>
                      <a:r>
                        <a:rPr sz="2000" dirty="0"/>
                        <a:t>профицит</a:t>
                      </a:r>
                      <a:r>
                        <a:rPr sz="2000" spc="95" dirty="0"/>
                        <a:t> </a:t>
                      </a:r>
                      <a:r>
                        <a:rPr sz="2000" spc="-37" baseline="-3472" dirty="0"/>
                        <a:t>(+)</a:t>
                      </a:r>
                      <a:endParaRPr sz="2000" baseline="-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/>
                        <a:t>2 373 042,58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/>
                        <a:t>2 077 962,85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58970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079404" cy="871526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ПРОЕКТ исполнение 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доходной части бюджета </a:t>
            </a: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Щеголянского сельсовета 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района за </a:t>
            </a: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 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год</a:t>
            </a:r>
            <a:r>
              <a:rPr lang="ru-RU" sz="2800" dirty="0">
                <a:latin typeface="Constantia" panose="02030602050306030303" pitchFamily="18" charset="0"/>
              </a:rPr>
              <a:t/>
            </a:r>
            <a:br>
              <a:rPr lang="ru-RU" sz="2800" dirty="0">
                <a:latin typeface="Constantia" panose="02030602050306030303" pitchFamily="18" charset="0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                                                                                                                                    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80944310"/>
              </p:ext>
            </p:extLst>
          </p:nvPr>
        </p:nvGraphicFramePr>
        <p:xfrm>
          <a:off x="152400" y="2643181"/>
          <a:ext cx="8839200" cy="360974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7843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19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092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637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308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92663" marR="92663" marT="46333" marB="46333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6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НЕНАЛОГОВЫЕ ДОХОДЫ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1 137 304,00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1 121 801,41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6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1 367 278,00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1 367 278,00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54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ДОХОДОВ</a:t>
                      </a: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2 504 582,00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2 489 079,41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99,4%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446067" y="2071678"/>
            <a:ext cx="1215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(руб.)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86800" y="6477000"/>
            <a:ext cx="30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990130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dirty="0" smtClean="0"/>
              <a:t>Структура доходов бюджета Щеголянского сельсовета  Беловского района за 2023 год</a:t>
            </a: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979487" y="1500174"/>
          <a:ext cx="8164513" cy="485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/>
              <a:t>Расходы бюджета МО «Щеголянский сельсовет» за 2023 год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44675"/>
            <a:ext cx="8229600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FFFF"/>
                </a:solidFill>
              </a:rPr>
              <a:t>План по расходам – 4877,6тыс. руб.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FFFF"/>
                </a:solidFill>
              </a:rPr>
              <a:t>Исполнение по расходам- 4567,0тыс.руб.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FFFF"/>
                </a:solidFill>
              </a:rPr>
              <a:t>Исполнение плана -93,6%</a:t>
            </a:r>
          </a:p>
        </p:txBody>
      </p:sp>
      <p:pic>
        <p:nvPicPr>
          <p:cNvPr id="16388" name="Picture 5" descr="46009357-Закрыть-женской-бухгалтера-или-банкира-делает-расче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429000"/>
            <a:ext cx="557216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128" y="84201"/>
            <a:ext cx="8405495" cy="8438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ИСПОЛНЕНИЕ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РАСХОДНОЙ</a:t>
            </a: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ЧАСТИ</a:t>
            </a:r>
            <a:endParaRPr sz="18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БЮДЖЕТА</a:t>
            </a:r>
            <a:r>
              <a:rPr sz="1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МУНИЦИПАЛЬНОГО</a:t>
            </a:r>
            <a:r>
              <a:rPr sz="18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35">
                <a:solidFill>
                  <a:srgbClr val="FF0000"/>
                </a:solidFill>
                <a:latin typeface="Times New Roman"/>
                <a:cs typeface="Times New Roman"/>
              </a:rPr>
              <a:t>ОБРАЗОВАНИЯ</a:t>
            </a:r>
            <a:r>
              <a:rPr sz="1800" b="1" spc="-5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5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Щеголянского </a:t>
            </a:r>
            <a:r>
              <a:rPr lang="ru-RU" sz="1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СЕЛЬСОВЕТА </a:t>
            </a:r>
            <a:r>
              <a:rPr sz="1800" b="1" smtClean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1800"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mtClean="0">
                <a:solidFill>
                  <a:srgbClr val="FF0000"/>
                </a:solidFill>
                <a:latin typeface="Times New Roman"/>
                <a:cs typeface="Times New Roman"/>
              </a:rPr>
              <a:t>202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800" b="1" spc="-2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ГОД</a:t>
            </a: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(ТЫС.РУБ.)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4" y="1038225"/>
            <a:ext cx="8857424" cy="5486450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63447299"/>
              </p:ext>
            </p:extLst>
          </p:nvPr>
        </p:nvGraphicFramePr>
        <p:xfrm>
          <a:off x="8313" y="1001417"/>
          <a:ext cx="9135686" cy="571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53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069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746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603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082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829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Раздел, </a:t>
                      </a:r>
                      <a:endParaRPr lang="ru-RU" sz="1200" b="1" spc="-1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latin typeface="Times New Roman"/>
                          <a:cs typeface="Times New Roman"/>
                        </a:rPr>
                        <a:t>подраздел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2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показателя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4310" marR="18478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1200" b="1" spc="-15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4945" marR="186055" indent="12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Исполнено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1200" b="1" spc="-15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338455" marR="73660" indent="-25463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Исполнение 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85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01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Общегосударственные</a:t>
                      </a:r>
                      <a:r>
                        <a:rPr sz="1800" b="1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вопросы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2306,7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2095,6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90</a:t>
                      </a:r>
                      <a:r>
                        <a:rPr sz="1800" b="1" spc="-2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</a:t>
                      </a:r>
                    </a:p>
                    <a:p>
                      <a:pPr marL="1905" algn="ctr">
                        <a:lnSpc>
                          <a:spcPts val="2055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42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02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112,1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112,1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009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безопасность</a:t>
                      </a:r>
                      <a:r>
                        <a:rPr sz="1800" b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914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правоохранительная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11,0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8,7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1" spc="-25" dirty="0" smtClean="0">
                          <a:latin typeface="Times New Roman"/>
                          <a:cs typeface="Times New Roman"/>
                        </a:rPr>
                        <a:t>79,3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42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8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экономика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351,5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55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350,0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99,6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9361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0409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 err="1">
                          <a:latin typeface="Times New Roman"/>
                          <a:cs typeface="Times New Roman"/>
                        </a:rPr>
                        <a:t>дорожное</a:t>
                      </a:r>
                      <a:r>
                        <a:rPr sz="18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хозяйство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(дорожные</a:t>
                      </a:r>
                      <a:r>
                        <a:rPr sz="18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фонды)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350,0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20"/>
                        </a:lnSpc>
                      </a:pP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350,0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800" spc="-2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9861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04</a:t>
                      </a:r>
                      <a:r>
                        <a:rPr lang="ru-RU" sz="1800" spc="-2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1,5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20"/>
                        </a:lnSpc>
                      </a:pP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17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05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Жилищно-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коммунальное</a:t>
                      </a:r>
                      <a:r>
                        <a:rPr sz="18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хозяйство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1321,9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1256,4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95,0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252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0503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благоустройство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1321,9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20"/>
                        </a:lnSpc>
                      </a:pP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1256,4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95,0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17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08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757,,0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727,9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96,0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3685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0801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800" spc="-10" dirty="0" smtClean="0">
                          <a:latin typeface="Times New Roman"/>
                          <a:cs typeface="Times New Roman"/>
                        </a:rPr>
                        <a:t>757,0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727,9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96,0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93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политика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662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930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800" b="1" dirty="0">
                          <a:latin typeface="Times New Roman"/>
                          <a:cs typeface="Times New Roman"/>
                        </a:rPr>
                        <a:t>11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1,0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800" b="1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24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1102</a:t>
                      </a: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Массовый спорт</a:t>
                      </a: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1,0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6483">
                <a:tc gridSpan="2"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8052,9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5492,3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68,2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2869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Функциональная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структура расходов бюджета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Щеголянского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сельсовета Беловского района за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год</a:t>
            </a:r>
          </a:p>
        </p:txBody>
      </p:sp>
      <p:graphicFrame>
        <p:nvGraphicFramePr>
          <p:cNvPr id="30723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810705111"/>
              </p:ext>
            </p:extLst>
          </p:nvPr>
        </p:nvGraphicFramePr>
        <p:xfrm>
          <a:off x="357188" y="2024063"/>
          <a:ext cx="8418512" cy="4035425"/>
        </p:xfrm>
        <a:graphic>
          <a:graphicData uri="http://schemas.openxmlformats.org/presentationml/2006/ole">
            <p:oleObj spid="_x0000_s40302" name="Worksheet" r:id="rId4" imgW="6695900" imgH="3209808" progId="Excel.Sheet.8">
              <p:embed/>
            </p:oleObj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201E1972-98FE-4D37-A58D-848CB91E963A}" type="slidenum">
              <a:rPr lang="ru-RU" altLang="ru-RU" sz="14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8</a:t>
            </a:fld>
            <a:endParaRPr lang="ru-RU" altLang="ru-RU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177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622172"/>
            <a:ext cx="1905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8640" algn="l"/>
              </a:tabLst>
            </a:pPr>
            <a:r>
              <a:rPr sz="2400" b="1" spc="-25" dirty="0">
                <a:latin typeface="Times New Roman"/>
                <a:cs typeface="Times New Roman"/>
              </a:rPr>
              <a:t>За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отчетный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05836" y="622172"/>
            <a:ext cx="5817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0625" algn="l"/>
                <a:tab pos="1579245" algn="l"/>
                <a:tab pos="40640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период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0" dirty="0">
                <a:latin typeface="Times New Roman"/>
                <a:cs typeface="Times New Roman"/>
              </a:rPr>
              <a:t>в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муниципальном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образовании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2437" y="987933"/>
            <a:ext cx="8339126" cy="46554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90269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проведена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работа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по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 err="1">
                <a:latin typeface="Times New Roman"/>
                <a:cs typeface="Times New Roman"/>
              </a:rPr>
              <a:t>реализации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lang="ru-RU" sz="2400" b="1" spc="265" dirty="0">
                <a:latin typeface="Times New Roman"/>
                <a:cs typeface="Times New Roman"/>
              </a:rPr>
              <a:t>9</a:t>
            </a:r>
            <a:r>
              <a:rPr sz="2400" b="1" spc="260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муниципальным </a:t>
            </a:r>
            <a:r>
              <a:rPr sz="2400" b="1" dirty="0">
                <a:latin typeface="Times New Roman"/>
                <a:cs typeface="Times New Roman"/>
              </a:rPr>
              <a:t>программам,</a:t>
            </a:r>
            <a:r>
              <a:rPr sz="2400" b="1" spc="145" dirty="0">
                <a:latin typeface="Times New Roman"/>
                <a:cs typeface="Times New Roman"/>
              </a:rPr>
              <a:t>  </a:t>
            </a:r>
            <a:r>
              <a:rPr lang="ru-RU" sz="2400" b="1" spc="145" dirty="0">
                <a:latin typeface="Times New Roman"/>
                <a:cs typeface="Times New Roman"/>
              </a:rPr>
              <a:t>н</a:t>
            </a:r>
            <a:r>
              <a:rPr sz="2400" b="1" dirty="0">
                <a:latin typeface="Times New Roman"/>
                <a:cs typeface="Times New Roman"/>
              </a:rPr>
              <a:t>а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которые</a:t>
            </a:r>
            <a:r>
              <a:rPr sz="2400" b="1" spc="1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было</a:t>
            </a:r>
            <a:r>
              <a:rPr sz="2400" b="1" spc="140" dirty="0">
                <a:latin typeface="Times New Roman"/>
                <a:cs typeface="Times New Roman"/>
              </a:rPr>
              <a:t> </a:t>
            </a:r>
            <a:r>
              <a:rPr sz="2400" b="1" err="1">
                <a:latin typeface="Times New Roman"/>
                <a:cs typeface="Times New Roman"/>
              </a:rPr>
              <a:t>направлено</a:t>
            </a:r>
            <a:r>
              <a:rPr sz="2400" b="1" spc="160">
                <a:latin typeface="Times New Roman"/>
                <a:cs typeface="Times New Roman"/>
              </a:rPr>
              <a:t> </a:t>
            </a:r>
            <a:r>
              <a:rPr lang="ru-RU" sz="2400" b="1" spc="1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2495,2</a:t>
            </a:r>
            <a:r>
              <a:rPr sz="2400" b="1" spc="15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тыс.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рублей.</a:t>
            </a:r>
            <a:endParaRPr sz="24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919"/>
              </a:spcBef>
            </a:pPr>
            <a:r>
              <a:rPr sz="2400" b="1" dirty="0">
                <a:latin typeface="Times New Roman"/>
                <a:cs typeface="Times New Roman"/>
              </a:rPr>
              <a:t>Мероприятия</a:t>
            </a:r>
            <a:r>
              <a:rPr sz="2400" b="1" spc="12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муниципальных</a:t>
            </a:r>
            <a:r>
              <a:rPr sz="2400" b="1" spc="14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программ</a:t>
            </a:r>
            <a:r>
              <a:rPr sz="2400" b="1" spc="12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были</a:t>
            </a:r>
            <a:r>
              <a:rPr sz="2400" b="1" spc="130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направлены </a:t>
            </a:r>
            <a:r>
              <a:rPr sz="2400" b="1" spc="-25" dirty="0">
                <a:latin typeface="Times New Roman"/>
                <a:cs typeface="Times New Roman"/>
              </a:rPr>
              <a:t>на: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9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развитие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инфраструктуры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муниципального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85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обеспечение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безопасности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населения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муниципального</a:t>
            </a:r>
            <a:endParaRPr sz="2400" dirty="0">
              <a:latin typeface="Times New Roman"/>
              <a:cs typeface="Times New Roman"/>
            </a:endParaRPr>
          </a:p>
          <a:p>
            <a:pPr marL="551815">
              <a:lnSpc>
                <a:spcPct val="100000"/>
              </a:lnSpc>
              <a:spcBef>
                <a:spcPts val="290"/>
              </a:spcBef>
            </a:pP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marR="453390" indent="-342900">
              <a:lnSpc>
                <a:spcPct val="110000"/>
              </a:lnSpc>
              <a:spcBef>
                <a:spcPts val="60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укрепление</a:t>
            </a:r>
            <a:r>
              <a:rPr sz="2400" b="1" spc="-10" dirty="0">
                <a:latin typeface="Times New Roman"/>
                <a:cs typeface="Times New Roman"/>
              </a:rPr>
              <a:t> материально-</a:t>
            </a:r>
            <a:r>
              <a:rPr sz="2400" b="1" dirty="0">
                <a:latin typeface="Times New Roman"/>
                <a:cs typeface="Times New Roman"/>
              </a:rPr>
              <a:t>технической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базы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учреждений </a:t>
            </a:r>
            <a:r>
              <a:rPr sz="2400" b="1" dirty="0">
                <a:latin typeface="Times New Roman"/>
                <a:cs typeface="Times New Roman"/>
              </a:rPr>
              <a:t>социальной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сферы.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20332</TotalTime>
  <Words>494</Words>
  <Application>Microsoft Office PowerPoint</Application>
  <PresentationFormat>Экран (4:3)</PresentationFormat>
  <Paragraphs>160</Paragraphs>
  <Slides>10</Slides>
  <Notes>4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Литейная</vt:lpstr>
      <vt:lpstr>Worksheet</vt:lpstr>
      <vt:lpstr>Администрация Щеголянского сельсовета</vt:lpstr>
      <vt:lpstr>Что такое бюджет?</vt:lpstr>
      <vt:lpstr>Проект исполнение бюджета Щеголянского сельсовета Беловского района за 2023 год                                               (руб.)</vt:lpstr>
      <vt:lpstr>ПРОЕКТ исполнение доходной части бюджета Щеголянского сельсовета Беловского района за 2023 год                                                                                                                                                                                            </vt:lpstr>
      <vt:lpstr>Структура доходов бюджета Щеголянского сельсовета  Беловского района за 2023 год</vt:lpstr>
      <vt:lpstr>Расходы бюджета МО «Щеголянский сельсовет» за 2023 год</vt:lpstr>
      <vt:lpstr>Слайд 7</vt:lpstr>
      <vt:lpstr>Функциональная структура расходов бюджета Щеголянского сельсовета Беловского района за 2023 год</vt:lpstr>
      <vt:lpstr>Слайд 9</vt:lpstr>
      <vt:lpstr>Проект исполнения «Бюджета для граждан» за 2023 год  подготовлен Администрацией Щеголянского сельсовета Беловского района Курской области И надеемся, что представленная информация оказалась для Вас полезной и интересной. Свои вопросы и предложения Вы можете направить в Администрацию Щеголянского сельсовета Беловского района Курской области: по телефону: +7(471)49 2 12 99 адрес:307922, Курская область Беловский район с. Щеголек ул. Митинка д.10 электронный почтаadm chegss@rambler.ru Режим работы: Понедельник - пятница с 9.00 до 18.00 перерыв с 12.00 до 14.00; Суббота, воскресенье - выходные дни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Маслова Екатерина Геннадьевна</dc:creator>
  <cp:lastModifiedBy>Пользователь Windows</cp:lastModifiedBy>
  <cp:revision>872</cp:revision>
  <cp:lastPrinted>2021-04-27T07:20:51Z</cp:lastPrinted>
  <dcterms:created xsi:type="dcterms:W3CDTF">1601-01-01T00:00:00Z</dcterms:created>
  <dcterms:modified xsi:type="dcterms:W3CDTF">2025-02-26T08:08:05Z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